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17"/>
  </p:notesMasterIdLst>
  <p:handoutMasterIdLst>
    <p:handoutMasterId r:id="rId18"/>
  </p:handoutMasterIdLst>
  <p:sldIdLst>
    <p:sldId id="443" r:id="rId6"/>
    <p:sldId id="280" r:id="rId7"/>
    <p:sldId id="281" r:id="rId8"/>
    <p:sldId id="282" r:id="rId9"/>
    <p:sldId id="283" r:id="rId10"/>
    <p:sldId id="284" r:id="rId11"/>
    <p:sldId id="285" r:id="rId12"/>
    <p:sldId id="286" r:id="rId13"/>
    <p:sldId id="287" r:id="rId14"/>
    <p:sldId id="288" r:id="rId15"/>
    <p:sldId id="441" r:id="rId1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CBCFD1"/>
    <a:srgbClr val="7D868C"/>
    <a:srgbClr val="808000"/>
    <a:srgbClr val="408000"/>
    <a:srgbClr val="10800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15" autoAdjust="0"/>
    <p:restoredTop sz="70068" autoAdjust="0"/>
  </p:normalViewPr>
  <p:slideViewPr>
    <p:cSldViewPr snapToGrid="0">
      <p:cViewPr varScale="1">
        <p:scale>
          <a:sx n="43" d="100"/>
          <a:sy n="43" d="100"/>
        </p:scale>
        <p:origin x="-1024"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notesMaster" Target="notesMasters/notesMaster1.xml"/><Relationship Id="rId18" Type="http://schemas.openxmlformats.org/officeDocument/2006/relationships/handoutMaster" Target="handoutMasters/handoutMaster1.xml"/><Relationship Id="rId19" Type="http://schemas.openxmlformats.org/officeDocument/2006/relationships/printerSettings" Target="printerSettings/printerSettings1.bin"/><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2/12/16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2" name="Notes Placeholder 1"/>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 name="Header Placeholder 9"/>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sldNum="0" hdr="0" ftr="0"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400"/>
            <a:ext cx="5486400" cy="4114800"/>
          </a:xfrm>
          <a:prstGeom prst="rect">
            <a:avLst/>
          </a:prstGeom>
        </p:spPr>
        <p:txBody>
          <a:bodyPr/>
          <a:lstStyle/>
          <a:p>
            <a:r>
              <a:rPr lang="en-US" dirty="0" smtClean="0"/>
              <a:t>This Chef Essentials course provides a basic understanding of Chef's core components, basic architecture, commonly used tools, and basic troubleshooting methods.</a:t>
            </a:r>
          </a:p>
          <a:p>
            <a:endParaRPr lang="en-US" dirty="0" smtClean="0"/>
          </a:p>
          <a:p>
            <a:r>
              <a:rPr lang="en-US" dirty="0" smtClean="0"/>
              <a:t>This should provide you with enough knowledge to start using Chef to automate common infrastructure tasks and express solutions to common infrastructure problems.</a:t>
            </a:r>
          </a:p>
          <a:p>
            <a:endParaRPr lang="en-US" dirty="0" smtClean="0"/>
          </a:p>
          <a:p>
            <a:pPr>
              <a:defRPr/>
            </a:pPr>
            <a:r>
              <a:rPr lang="en-US" dirty="0" smtClean="0"/>
              <a:t>Instructor </a:t>
            </a:r>
            <a:r>
              <a:rPr lang="en-US" dirty="0"/>
              <a:t>Note: Be sure to read Appendix Z for training lab set up notes and additional instructor notes</a:t>
            </a:r>
            <a:r>
              <a:rPr lang="en-US" dirty="0" smtClean="0"/>
              <a:t>.</a:t>
            </a:r>
          </a:p>
          <a:p>
            <a:endParaRPr lang="en-US" dirty="0"/>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902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smtClean="0">
                <a:latin typeface="Helvetica" charset="0"/>
                <a:cs typeface="Helvetica" charset="0"/>
                <a:sym typeface="Helvetica" charset="0"/>
              </a:rPr>
              <a:t>And your site continues to grow and see more traffic. </a:t>
            </a:r>
            <a:r>
              <a:rPr lang="en-US" sz="1600" baseline="0" dirty="0" smtClean="0">
                <a:latin typeface="Helvetica" charset="0"/>
                <a:cs typeface="Helvetica" charset="0"/>
                <a:sym typeface="Helvetica" charset="0"/>
              </a:rPr>
              <a:t> So, eventually, you need to add app cache servers to store any additional application data.</a:t>
            </a:r>
          </a:p>
          <a:p>
            <a:endParaRPr lang="en-US" sz="1600" baseline="0" dirty="0" smtClean="0">
              <a:latin typeface="Helvetica" charset="0"/>
              <a:cs typeface="Helvetica" charset="0"/>
              <a:sym typeface="Helvetica" charset="0"/>
            </a:endParaRPr>
          </a:p>
          <a:p>
            <a:r>
              <a:rPr lang="en-US" sz="1600" baseline="0" dirty="0" smtClean="0">
                <a:latin typeface="Helvetica" charset="0"/>
                <a:cs typeface="Helvetica" charset="0"/>
                <a:sym typeface="Helvetica" charset="0"/>
              </a:rPr>
              <a:t>Phew – could you imagine if you had to do all this work yourself?</a:t>
            </a:r>
            <a:endParaRPr lang="en-US" sz="1600" dirty="0">
              <a:latin typeface="Helvetica" charset="0"/>
              <a:cs typeface="Helvetica" charset="0"/>
              <a:sym typeface="Helvetica" charset="0"/>
            </a:endParaRPr>
          </a:p>
        </p:txBody>
      </p:sp>
    </p:spTree>
    <p:extLst>
      <p:ext uri="{BB962C8B-B14F-4D97-AF65-F5344CB8AC3E}">
        <p14:creationId xmlns:p14="http://schemas.microsoft.com/office/powerpoint/2010/main" val="21061788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7"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6978"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smtClean="0">
                <a:latin typeface="Helvetica" charset="0"/>
                <a:cs typeface="Helvetica" charset="0"/>
                <a:sym typeface="Helvetica" charset="0"/>
              </a:rPr>
              <a:t>Okay, so now</a:t>
            </a:r>
            <a:r>
              <a:rPr lang="en-US" sz="1600" baseline="0" dirty="0" smtClean="0">
                <a:latin typeface="Helvetica" charset="0"/>
                <a:cs typeface="Helvetica" charset="0"/>
                <a:sym typeface="Helvetica" charset="0"/>
              </a:rPr>
              <a:t> that we understand DevOps.  Let’s talk about your typical infrastructure.</a:t>
            </a:r>
            <a:endParaRPr lang="en-US" sz="1600" dirty="0" smtClean="0">
              <a:latin typeface="Helvetica" charset="0"/>
              <a:cs typeface="Helvetica" charset="0"/>
              <a:sym typeface="Helvetica" charset="0"/>
            </a:endParaRPr>
          </a:p>
          <a:p>
            <a:endParaRPr lang="en-US" sz="1600" dirty="0" smtClean="0">
              <a:latin typeface="Helvetica" charset="0"/>
              <a:cs typeface="Helvetica" charset="0"/>
              <a:sym typeface="Helvetica" charset="0"/>
            </a:endParaRPr>
          </a:p>
          <a:p>
            <a:r>
              <a:rPr lang="en-US" sz="1600" dirty="0" smtClean="0">
                <a:latin typeface="Helvetica" charset="0"/>
                <a:cs typeface="Helvetica" charset="0"/>
                <a:sym typeface="Helvetica" charset="0"/>
              </a:rPr>
              <a:t>Your</a:t>
            </a:r>
            <a:r>
              <a:rPr lang="en-US" sz="1600" baseline="0" dirty="0" smtClean="0">
                <a:latin typeface="Helvetica" charset="0"/>
                <a:cs typeface="Helvetica" charset="0"/>
                <a:sym typeface="Helvetica" charset="0"/>
              </a:rPr>
              <a:t> application or website starts out with an idea.  And that idea, well, it starts out small.  So, you create a webpage with a single app server to share your idea with the world.</a:t>
            </a:r>
          </a:p>
          <a:p>
            <a:endParaRPr lang="en-US" sz="1600" baseline="0" dirty="0" smtClean="0">
              <a:latin typeface="Helvetica" charset="0"/>
              <a:cs typeface="Helvetica" charset="0"/>
              <a:sym typeface="Helvetica" charset="0"/>
            </a:endParaRPr>
          </a:p>
          <a:p>
            <a:r>
              <a:rPr lang="en-US" sz="1600" baseline="0" dirty="0" smtClean="0">
                <a:latin typeface="Helvetica" charset="0"/>
                <a:cs typeface="Helvetica" charset="0"/>
                <a:sym typeface="Helvetica" charset="0"/>
              </a:rPr>
              <a:t>If your idea never grew, this probably would be enough.</a:t>
            </a:r>
            <a:endParaRPr lang="en-US" sz="1600" dirty="0">
              <a:latin typeface="Helvetica" charset="0"/>
              <a:cs typeface="Helvetica" charset="0"/>
              <a:sym typeface="Helvetica" charset="0"/>
            </a:endParaRPr>
          </a:p>
        </p:txBody>
      </p:sp>
    </p:spTree>
    <p:extLst>
      <p:ext uri="{BB962C8B-B14F-4D97-AF65-F5344CB8AC3E}">
        <p14:creationId xmlns:p14="http://schemas.microsoft.com/office/powerpoint/2010/main" val="1668803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902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smtClean="0">
                <a:latin typeface="Helvetica" charset="0"/>
                <a:cs typeface="Helvetica" charset="0"/>
                <a:sym typeface="Helvetica" charset="0"/>
              </a:rPr>
              <a:t>But your idea is amazing, and people start wanting to use it.  So, you realize you may need to add an application</a:t>
            </a:r>
            <a:r>
              <a:rPr lang="en-US" sz="1600" baseline="0" dirty="0" smtClean="0">
                <a:latin typeface="Helvetica" charset="0"/>
                <a:cs typeface="Helvetica" charset="0"/>
                <a:sym typeface="Helvetica" charset="0"/>
              </a:rPr>
              <a:t> database to store the data related to the activity on your webpage.</a:t>
            </a:r>
            <a:endParaRPr lang="en-US" sz="1600" dirty="0">
              <a:latin typeface="Helvetica" charset="0"/>
              <a:cs typeface="Helvetica" charset="0"/>
              <a:sym typeface="Helvetica" charset="0"/>
            </a:endParaRPr>
          </a:p>
        </p:txBody>
      </p:sp>
    </p:spTree>
    <p:extLst>
      <p:ext uri="{BB962C8B-B14F-4D97-AF65-F5344CB8AC3E}">
        <p14:creationId xmlns:p14="http://schemas.microsoft.com/office/powerpoint/2010/main" val="21061788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902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smtClean="0">
                <a:latin typeface="Helvetica" charset="0"/>
                <a:cs typeface="Helvetica" charset="0"/>
                <a:sym typeface="Helvetica" charset="0"/>
              </a:rPr>
              <a:t>And more people visit your webpage.</a:t>
            </a:r>
            <a:r>
              <a:rPr lang="en-US" sz="1600" baseline="0" dirty="0" smtClean="0">
                <a:latin typeface="Helvetica" charset="0"/>
                <a:cs typeface="Helvetica" charset="0"/>
                <a:sym typeface="Helvetica" charset="0"/>
              </a:rPr>
              <a:t>  More traffic means you need another application database.</a:t>
            </a:r>
            <a:endParaRPr lang="en-US" sz="1600" dirty="0">
              <a:latin typeface="Helvetica" charset="0"/>
              <a:cs typeface="Helvetica" charset="0"/>
              <a:sym typeface="Helvetica" charset="0"/>
            </a:endParaRPr>
          </a:p>
        </p:txBody>
      </p:sp>
    </p:spTree>
    <p:extLst>
      <p:ext uri="{BB962C8B-B14F-4D97-AF65-F5344CB8AC3E}">
        <p14:creationId xmlns:p14="http://schemas.microsoft.com/office/powerpoint/2010/main" val="21061788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902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smtClean="0">
                <a:latin typeface="Helvetica" charset="0"/>
                <a:cs typeface="Helvetica" charset="0"/>
                <a:sym typeface="Helvetica" charset="0"/>
              </a:rPr>
              <a:t>But</a:t>
            </a:r>
            <a:r>
              <a:rPr lang="en-US" sz="1600" baseline="0" dirty="0" smtClean="0">
                <a:latin typeface="Helvetica" charset="0"/>
                <a:cs typeface="Helvetica" charset="0"/>
                <a:sym typeface="Helvetica" charset="0"/>
              </a:rPr>
              <a:t> now, more and more people are visiting your site and using your application – so you need to add another app server to the mix.</a:t>
            </a:r>
            <a:endParaRPr lang="en-US" sz="1600" dirty="0">
              <a:latin typeface="Helvetica" charset="0"/>
              <a:cs typeface="Helvetica" charset="0"/>
              <a:sym typeface="Helvetica" charset="0"/>
            </a:endParaRPr>
          </a:p>
        </p:txBody>
      </p:sp>
    </p:spTree>
    <p:extLst>
      <p:ext uri="{BB962C8B-B14F-4D97-AF65-F5344CB8AC3E}">
        <p14:creationId xmlns:p14="http://schemas.microsoft.com/office/powerpoint/2010/main" val="2106178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902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smtClean="0">
                <a:latin typeface="Helvetica" charset="0"/>
                <a:cs typeface="Helvetica" charset="0"/>
                <a:sym typeface="Helvetica" charset="0"/>
              </a:rPr>
              <a:t>Your</a:t>
            </a:r>
            <a:r>
              <a:rPr lang="en-US" sz="1600" baseline="0" dirty="0" smtClean="0">
                <a:latin typeface="Helvetica" charset="0"/>
                <a:cs typeface="Helvetica" charset="0"/>
                <a:sym typeface="Helvetica" charset="0"/>
              </a:rPr>
              <a:t> application is getting really popular, and more and more people are coming to your website – so much so that occasionally your website gets bogged down with all that traffic.  You need a way to manage all that traffic.  A load balancer should do the trick.  The load balancer will balance web traffic across your app servers.</a:t>
            </a:r>
            <a:endParaRPr lang="en-US" sz="1600" dirty="0">
              <a:latin typeface="Helvetica" charset="0"/>
              <a:cs typeface="Helvetica" charset="0"/>
              <a:sym typeface="Helvetica" charset="0"/>
            </a:endParaRPr>
          </a:p>
        </p:txBody>
      </p:sp>
    </p:spTree>
    <p:extLst>
      <p:ext uri="{BB962C8B-B14F-4D97-AF65-F5344CB8AC3E}">
        <p14:creationId xmlns:p14="http://schemas.microsoft.com/office/powerpoint/2010/main" val="21061788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902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smtClean="0">
                <a:latin typeface="Helvetica" charset="0"/>
                <a:cs typeface="Helvetica" charset="0"/>
                <a:sym typeface="Helvetica" charset="0"/>
              </a:rPr>
              <a:t>And you</a:t>
            </a:r>
            <a:r>
              <a:rPr lang="en-US" sz="1600" baseline="0" dirty="0" smtClean="0">
                <a:latin typeface="Helvetica" charset="0"/>
                <a:cs typeface="Helvetica" charset="0"/>
                <a:sym typeface="Helvetica" charset="0"/>
              </a:rPr>
              <a:t>r site is getting more and more popular every day, so now you need to add another app server and another load balancer.</a:t>
            </a:r>
            <a:endParaRPr lang="en-US" sz="1600" dirty="0">
              <a:latin typeface="Helvetica" charset="0"/>
              <a:cs typeface="Helvetica" charset="0"/>
              <a:sym typeface="Helvetica" charset="0"/>
            </a:endParaRPr>
          </a:p>
        </p:txBody>
      </p:sp>
    </p:spTree>
    <p:extLst>
      <p:ext uri="{BB962C8B-B14F-4D97-AF65-F5344CB8AC3E}">
        <p14:creationId xmlns:p14="http://schemas.microsoft.com/office/powerpoint/2010/main" val="21061788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902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smtClean="0">
                <a:latin typeface="Helvetica" charset="0"/>
                <a:cs typeface="Helvetica" charset="0"/>
                <a:sym typeface="Helvetica" charset="0"/>
              </a:rPr>
              <a:t>There is</a:t>
            </a:r>
            <a:r>
              <a:rPr lang="en-US" sz="1600" baseline="0" dirty="0" smtClean="0">
                <a:latin typeface="Helvetica" charset="0"/>
                <a:cs typeface="Helvetica" charset="0"/>
                <a:sym typeface="Helvetica" charset="0"/>
              </a:rPr>
              <a:t> so much data out there, so might be a good idea to cache some of that data.  So, you add a couple of application database cache servers.</a:t>
            </a:r>
            <a:endParaRPr lang="en-US" sz="1600" dirty="0">
              <a:latin typeface="Helvetica" charset="0"/>
              <a:cs typeface="Helvetica" charset="0"/>
              <a:sym typeface="Helvetica" charset="0"/>
            </a:endParaRPr>
          </a:p>
        </p:txBody>
      </p:sp>
    </p:spTree>
    <p:extLst>
      <p:ext uri="{BB962C8B-B14F-4D97-AF65-F5344CB8AC3E}">
        <p14:creationId xmlns:p14="http://schemas.microsoft.com/office/powerpoint/2010/main" val="21061788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5"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902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smtClean="0">
                <a:latin typeface="Helvetica" charset="0"/>
                <a:cs typeface="Helvetica" charset="0"/>
                <a:sym typeface="Helvetica" charset="0"/>
              </a:rPr>
              <a:t>So,</a:t>
            </a:r>
            <a:r>
              <a:rPr lang="en-US" sz="1600" baseline="0" dirty="0" smtClean="0">
                <a:latin typeface="Helvetica" charset="0"/>
                <a:cs typeface="Helvetica" charset="0"/>
                <a:sym typeface="Helvetica" charset="0"/>
              </a:rPr>
              <a:t> you have your database servers talking to the database cache servers, and the database cache servers are talking to the app servers, and the load balancers are all managing the traffic across the app servers so that no individual server gets overloaded.</a:t>
            </a:r>
            <a:endParaRPr lang="en-US" sz="1600" dirty="0">
              <a:latin typeface="Helvetica" charset="0"/>
              <a:cs typeface="Helvetica" charset="0"/>
              <a:sym typeface="Helvetica" charset="0"/>
            </a:endParaRPr>
          </a:p>
        </p:txBody>
      </p:sp>
    </p:spTree>
    <p:extLst>
      <p:ext uri="{BB962C8B-B14F-4D97-AF65-F5344CB8AC3E}">
        <p14:creationId xmlns:p14="http://schemas.microsoft.com/office/powerpoint/2010/main" val="21061788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1"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1"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
        <p:nvSpPr>
          <p:cNvPr id="10"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
        <p:nvSpPr>
          <p:cNvPr id="6"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6"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
        <p:nvSpPr>
          <p:cNvPr id="7"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7"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
        <p:nvSpPr>
          <p:cNvPr id="10"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Rectangle 3"/>
          <p:cNvSpPr/>
          <p:nvPr userDrawn="1"/>
        </p:nvSpPr>
        <p:spPr bwMode="auto">
          <a:xfrm>
            <a:off x="0" y="0"/>
            <a:ext cx="16256000" cy="9144000"/>
          </a:xfrm>
          <a:prstGeom prst="rect">
            <a:avLst/>
          </a:prstGeom>
          <a:noFill/>
          <a:ln w="6350">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6" name="Rectangle 5"/>
          <p:cNvSpPr/>
          <p:nvPr userDrawn="1"/>
        </p:nvSpPr>
        <p:spPr bwMode="auto">
          <a:xfrm>
            <a:off x="0" y="0"/>
            <a:ext cx="16256000" cy="9144000"/>
          </a:xfrm>
          <a:prstGeom prst="rect">
            <a:avLst/>
          </a:prstGeom>
          <a:noFill/>
          <a:ln w="6350">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4003661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4233860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82977" y="7338514"/>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
        <p:nvSpPr>
          <p:cNvPr id="9"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893330" y="724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
        <p:nvSpPr>
          <p:cNvPr id="15"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sp>
        <p:nvSpPr>
          <p:cNvPr id="10"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
        <p:nvSpPr>
          <p:cNvPr id="9"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6"/>
            <a:ext cx="12824551" cy="1540524"/>
          </a:xfrm>
          <a:prstGeom prst="rect">
            <a:avLst/>
          </a:prstGeom>
          <a:noFill/>
          <a:ln>
            <a:noFill/>
          </a:ln>
          <a:effectLst/>
        </p:spPr>
        <p:txBody>
          <a:bodyPr vert="horz" wrap="square" lIns="121920" tIns="121920" rIns="121920" bIns="121920" rtlCol="0" anchor="ctr">
            <a:noAutofit/>
          </a:bodyPr>
          <a:lstStyle/>
          <a:p>
            <a:r>
              <a:rPr lang="en-US" sz="10666" b="0" cap="none" spc="0" dirty="0" smtClean="0">
                <a:ln w="18415" cmpd="sng">
                  <a:solidFill>
                    <a:srgbClr val="FFFFFF"/>
                  </a:solidFill>
                  <a:prstDash val="solid"/>
                </a:ln>
                <a:solidFill>
                  <a:schemeClr val="bg1">
                    <a:lumMod val="65000"/>
                    <a:alpha val="50000"/>
                  </a:schemeClr>
                </a:solidFill>
                <a:effectLst/>
              </a:rPr>
              <a:t>EXERCISE</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
        <p:nvSpPr>
          <p:cNvPr id="8" name="Rectangle 7"/>
          <p:cNvSpPr/>
          <p:nvPr userDrawn="1"/>
        </p:nvSpPr>
        <p:spPr bwMode="auto">
          <a:xfrm>
            <a:off x="0" y="0"/>
            <a:ext cx="16256000" cy="9144000"/>
          </a:xfrm>
          <a:prstGeom prst="rect">
            <a:avLst/>
          </a:prstGeom>
          <a:noFill/>
          <a:ln w="3175">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92" r:id="rId3"/>
    <p:sldLayoutId id="2147483783" r:id="rId4"/>
    <p:sldLayoutId id="2147483777" r:id="rId5"/>
    <p:sldLayoutId id="2147483772" r:id="rId6"/>
    <p:sldLayoutId id="2147483781" r:id="rId7"/>
    <p:sldLayoutId id="2147483768" r:id="rId8"/>
    <p:sldLayoutId id="2147483782" r:id="rId9"/>
    <p:sldLayoutId id="2147483785" r:id="rId10"/>
    <p:sldLayoutId id="2147483770" r:id="rId11"/>
    <p:sldLayoutId id="2147483774" r:id="rId12"/>
    <p:sldLayoutId id="2147483771" r:id="rId13"/>
    <p:sldLayoutId id="2147483776" r:id="rId14"/>
    <p:sldLayoutId id="2147483764" r:id="rId15"/>
    <p:sldLayoutId id="2147483780" r:id="rId16"/>
    <p:sldLayoutId id="2147483766" r:id="rId17"/>
    <p:sldLayoutId id="2147483779" r:id="rId18"/>
    <p:sldLayoutId id="2147483767" r:id="rId19"/>
    <p:sldLayoutId id="2147483723" r:id="rId20"/>
    <p:sldLayoutId id="2147483790"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Macro Infrastructure</a:t>
            </a:r>
            <a:endParaRPr lang="en-US" dirty="0"/>
          </a:p>
        </p:txBody>
      </p:sp>
      <p:sp>
        <p:nvSpPr>
          <p:cNvPr id="3" name="Subtitle 2"/>
          <p:cNvSpPr>
            <a:spLocks noGrp="1"/>
          </p:cNvSpPr>
          <p:nvPr>
            <p:ph type="subTitle" idx="1"/>
          </p:nvPr>
        </p:nvSpPr>
        <p:spPr bwMode="auto"/>
        <p:txBody>
          <a:bodyPr/>
          <a:lstStyle/>
          <a:p>
            <a:r>
              <a:rPr lang="en-US" dirty="0" smtClean="0"/>
              <a:t>Introduction</a:t>
            </a:r>
            <a:endParaRPr lang="en-US" dirty="0"/>
          </a:p>
        </p:txBody>
      </p:sp>
    </p:spTree>
    <p:extLst>
      <p:ext uri="{BB962C8B-B14F-4D97-AF65-F5344CB8AC3E}">
        <p14:creationId xmlns:p14="http://schemas.microsoft.com/office/powerpoint/2010/main" val="1247535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1"/>
          <p:cNvSpPr>
            <a:spLocks/>
          </p:cNvSpPr>
          <p:nvPr/>
        </p:nvSpPr>
        <p:spPr bwMode="auto">
          <a:xfrm>
            <a:off x="280166" y="1981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endParaRPr lang="en-US" sz="1800" dirty="0"/>
          </a:p>
        </p:txBody>
      </p:sp>
      <p:sp>
        <p:nvSpPr>
          <p:cNvPr id="8" name="AutoShape 1"/>
          <p:cNvSpPr>
            <a:spLocks/>
          </p:cNvSpPr>
          <p:nvPr/>
        </p:nvSpPr>
        <p:spPr bwMode="auto">
          <a:xfrm>
            <a:off x="280166" y="3886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Database</a:t>
            </a:r>
            <a:endParaRPr lang="en-US" sz="1800" dirty="0"/>
          </a:p>
        </p:txBody>
      </p:sp>
      <p:sp>
        <p:nvSpPr>
          <p:cNvPr id="4" name="AutoShape 1"/>
          <p:cNvSpPr>
            <a:spLocks/>
          </p:cNvSpPr>
          <p:nvPr/>
        </p:nvSpPr>
        <p:spPr bwMode="auto">
          <a:xfrm>
            <a:off x="6299378" y="1828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Server</a:t>
            </a:r>
            <a:endParaRPr lang="en-US" sz="1800" dirty="0"/>
          </a:p>
        </p:txBody>
      </p:sp>
      <p:sp>
        <p:nvSpPr>
          <p:cNvPr id="5" name="AutoShape 1"/>
          <p:cNvSpPr>
            <a:spLocks/>
          </p:cNvSpPr>
          <p:nvPr/>
        </p:nvSpPr>
        <p:spPr bwMode="auto">
          <a:xfrm>
            <a:off x="6299378" y="1524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6" name="AutoShape 1"/>
          <p:cNvSpPr>
            <a:spLocks/>
          </p:cNvSpPr>
          <p:nvPr/>
        </p:nvSpPr>
        <p:spPr bwMode="auto">
          <a:xfrm>
            <a:off x="6299378" y="3505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2" name="Minus 1"/>
          <p:cNvSpPr/>
          <p:nvPr/>
        </p:nvSpPr>
        <p:spPr bwMode="auto">
          <a:xfrm rot="5400000">
            <a:off x="5727495" y="3314778"/>
            <a:ext cx="8991600" cy="1600044"/>
          </a:xfrm>
          <a:prstGeom prst="mathMinus">
            <a:avLst/>
          </a:prstGeom>
          <a:solidFill>
            <a:srgbClr val="090635"/>
          </a:solidFill>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 name="AutoShape 1"/>
          <p:cNvSpPr>
            <a:spLocks/>
          </p:cNvSpPr>
          <p:nvPr/>
        </p:nvSpPr>
        <p:spPr bwMode="auto">
          <a:xfrm>
            <a:off x="10642354" y="15240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
        <p:nvSpPr>
          <p:cNvPr id="10" name="AutoShape 1"/>
          <p:cNvSpPr>
            <a:spLocks/>
          </p:cNvSpPr>
          <p:nvPr/>
        </p:nvSpPr>
        <p:spPr bwMode="auto">
          <a:xfrm>
            <a:off x="10642354" y="4876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
        <p:nvSpPr>
          <p:cNvPr id="11" name="AutoShape 1"/>
          <p:cNvSpPr>
            <a:spLocks/>
          </p:cNvSpPr>
          <p:nvPr/>
        </p:nvSpPr>
        <p:spPr bwMode="auto">
          <a:xfrm>
            <a:off x="6299378" y="51816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12" name="AutoShape 1"/>
          <p:cNvSpPr>
            <a:spLocks/>
          </p:cNvSpPr>
          <p:nvPr/>
        </p:nvSpPr>
        <p:spPr bwMode="auto">
          <a:xfrm>
            <a:off x="10642354" y="32004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
        <p:nvSpPr>
          <p:cNvPr id="13" name="AutoShape 1"/>
          <p:cNvSpPr>
            <a:spLocks/>
          </p:cNvSpPr>
          <p:nvPr/>
        </p:nvSpPr>
        <p:spPr bwMode="auto">
          <a:xfrm>
            <a:off x="6299378" y="68580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14" name="AutoShape 1"/>
          <p:cNvSpPr>
            <a:spLocks/>
          </p:cNvSpPr>
          <p:nvPr/>
        </p:nvSpPr>
        <p:spPr bwMode="auto">
          <a:xfrm>
            <a:off x="4394565" y="1524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p>
          <a:p>
            <a:pPr algn="ctr"/>
            <a:r>
              <a:rPr lang="en-US" sz="1800" dirty="0" smtClean="0"/>
              <a:t>Cache</a:t>
            </a:r>
            <a:endParaRPr lang="en-US" sz="1800" dirty="0"/>
          </a:p>
        </p:txBody>
      </p:sp>
      <p:sp>
        <p:nvSpPr>
          <p:cNvPr id="15" name="AutoShape 1"/>
          <p:cNvSpPr>
            <a:spLocks/>
          </p:cNvSpPr>
          <p:nvPr/>
        </p:nvSpPr>
        <p:spPr bwMode="auto">
          <a:xfrm>
            <a:off x="4394565" y="1828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p>
          <a:p>
            <a:pPr algn="ctr"/>
            <a:r>
              <a:rPr lang="en-US" sz="1800" dirty="0" smtClean="0"/>
              <a:t>Cache</a:t>
            </a:r>
            <a:endParaRPr lang="en-US" sz="1800" dirty="0"/>
          </a:p>
        </p:txBody>
      </p:sp>
      <p:sp>
        <p:nvSpPr>
          <p:cNvPr id="16" name="AutoShape 1"/>
          <p:cNvSpPr>
            <a:spLocks/>
          </p:cNvSpPr>
          <p:nvPr/>
        </p:nvSpPr>
        <p:spPr bwMode="auto">
          <a:xfrm>
            <a:off x="8128000" y="838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Cache</a:t>
            </a:r>
            <a:endParaRPr lang="en-US" sz="1800" dirty="0"/>
          </a:p>
        </p:txBody>
      </p:sp>
      <p:sp>
        <p:nvSpPr>
          <p:cNvPr id="17" name="AutoShape 1"/>
          <p:cNvSpPr>
            <a:spLocks/>
          </p:cNvSpPr>
          <p:nvPr/>
        </p:nvSpPr>
        <p:spPr bwMode="auto">
          <a:xfrm>
            <a:off x="8128000" y="25146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Cache</a:t>
            </a:r>
            <a:endParaRPr lang="en-US" sz="1800" dirty="0"/>
          </a:p>
        </p:txBody>
      </p:sp>
      <p:sp>
        <p:nvSpPr>
          <p:cNvPr id="18" name="AutoShape 1"/>
          <p:cNvSpPr>
            <a:spLocks/>
          </p:cNvSpPr>
          <p:nvPr/>
        </p:nvSpPr>
        <p:spPr bwMode="auto">
          <a:xfrm>
            <a:off x="8128000" y="41910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Cache</a:t>
            </a:r>
            <a:endParaRPr lang="en-US" sz="1800" dirty="0"/>
          </a:p>
        </p:txBody>
      </p:sp>
      <p:sp>
        <p:nvSpPr>
          <p:cNvPr id="19" name="AutoShape 1"/>
          <p:cNvSpPr>
            <a:spLocks/>
          </p:cNvSpPr>
          <p:nvPr/>
        </p:nvSpPr>
        <p:spPr bwMode="auto">
          <a:xfrm>
            <a:off x="8128000" y="58674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Cache</a:t>
            </a:r>
            <a:endParaRPr lang="en-US" sz="1800" dirty="0"/>
          </a:p>
        </p:txBody>
      </p:sp>
      <p:sp>
        <p:nvSpPr>
          <p:cNvPr id="20" name="AutoShape 1"/>
          <p:cNvSpPr>
            <a:spLocks/>
          </p:cNvSpPr>
          <p:nvPr/>
        </p:nvSpPr>
        <p:spPr bwMode="auto">
          <a:xfrm>
            <a:off x="4394565" y="51816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p>
          <a:p>
            <a:pPr algn="ctr"/>
            <a:r>
              <a:rPr lang="en-US" sz="1800" dirty="0" smtClean="0"/>
              <a:t>Cache</a:t>
            </a:r>
            <a:endParaRPr lang="en-US" sz="1800" dirty="0"/>
          </a:p>
        </p:txBody>
      </p:sp>
      <p:sp>
        <p:nvSpPr>
          <p:cNvPr id="21" name="AutoShape 1"/>
          <p:cNvSpPr>
            <a:spLocks/>
          </p:cNvSpPr>
          <p:nvPr/>
        </p:nvSpPr>
        <p:spPr bwMode="auto">
          <a:xfrm>
            <a:off x="4394565" y="6934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p>
          <a:p>
            <a:pPr algn="ctr"/>
            <a:r>
              <a:rPr lang="en-US" sz="1800" dirty="0" smtClean="0"/>
              <a:t>Cache</a:t>
            </a:r>
            <a:endParaRPr lang="en-US" sz="1800" dirty="0"/>
          </a:p>
        </p:txBody>
      </p:sp>
      <p:sp>
        <p:nvSpPr>
          <p:cNvPr id="22" name="AutoShape 1"/>
          <p:cNvSpPr>
            <a:spLocks/>
          </p:cNvSpPr>
          <p:nvPr/>
        </p:nvSpPr>
        <p:spPr bwMode="auto">
          <a:xfrm>
            <a:off x="2489751" y="1066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Database Slave</a:t>
            </a:r>
            <a:endParaRPr lang="en-US" sz="1800" dirty="0"/>
          </a:p>
        </p:txBody>
      </p:sp>
      <p:sp>
        <p:nvSpPr>
          <p:cNvPr id="23" name="AutoShape 1"/>
          <p:cNvSpPr>
            <a:spLocks/>
          </p:cNvSpPr>
          <p:nvPr/>
        </p:nvSpPr>
        <p:spPr bwMode="auto">
          <a:xfrm>
            <a:off x="2489751" y="2743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Database Slave</a:t>
            </a:r>
            <a:endParaRPr lang="en-US" sz="1800" dirty="0"/>
          </a:p>
        </p:txBody>
      </p:sp>
      <p:sp>
        <p:nvSpPr>
          <p:cNvPr id="24" name="AutoShape 1"/>
          <p:cNvSpPr>
            <a:spLocks/>
          </p:cNvSpPr>
          <p:nvPr/>
        </p:nvSpPr>
        <p:spPr bwMode="auto">
          <a:xfrm>
            <a:off x="2489751" y="44196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Database Slave</a:t>
            </a:r>
            <a:endParaRPr lang="en-US" sz="1800" dirty="0"/>
          </a:p>
        </p:txBody>
      </p:sp>
      <p:sp>
        <p:nvSpPr>
          <p:cNvPr id="25" name="AutoShape 1"/>
          <p:cNvSpPr>
            <a:spLocks/>
          </p:cNvSpPr>
          <p:nvPr/>
        </p:nvSpPr>
        <p:spPr bwMode="auto">
          <a:xfrm>
            <a:off x="2489751" y="60960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Database Slave</a:t>
            </a:r>
            <a:endParaRPr lang="en-US" sz="1800" dirty="0"/>
          </a:p>
        </p:txBody>
      </p:sp>
    </p:spTree>
    <p:extLst>
      <p:ext uri="{BB962C8B-B14F-4D97-AF65-F5344CB8AC3E}">
        <p14:creationId xmlns:p14="http://schemas.microsoft.com/office/powerpoint/2010/main" val="1616882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065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AutoShape 1"/>
          <p:cNvSpPr>
            <a:spLocks/>
          </p:cNvSpPr>
          <p:nvPr/>
        </p:nvSpPr>
        <p:spPr bwMode="auto">
          <a:xfrm>
            <a:off x="1042092"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400" dirty="0" smtClean="0"/>
              <a:t>Application</a:t>
            </a:r>
            <a:endParaRPr lang="en-US" sz="1400" dirty="0"/>
          </a:p>
        </p:txBody>
      </p:sp>
    </p:spTree>
    <p:extLst>
      <p:ext uri="{BB962C8B-B14F-4D97-AF65-F5344CB8AC3E}">
        <p14:creationId xmlns:p14="http://schemas.microsoft.com/office/powerpoint/2010/main" val="3070499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1"/>
          <p:cNvSpPr>
            <a:spLocks/>
          </p:cNvSpPr>
          <p:nvPr/>
        </p:nvSpPr>
        <p:spPr bwMode="auto">
          <a:xfrm>
            <a:off x="2718328"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endParaRPr lang="en-US" sz="1800" dirty="0"/>
          </a:p>
        </p:txBody>
      </p:sp>
      <p:sp>
        <p:nvSpPr>
          <p:cNvPr id="8" name="AutoShape 1"/>
          <p:cNvSpPr>
            <a:spLocks/>
          </p:cNvSpPr>
          <p:nvPr/>
        </p:nvSpPr>
        <p:spPr bwMode="auto">
          <a:xfrm>
            <a:off x="965899"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Database</a:t>
            </a:r>
            <a:endParaRPr lang="en-US" sz="1800" dirty="0"/>
          </a:p>
        </p:txBody>
      </p:sp>
    </p:spTree>
    <p:extLst>
      <p:ext uri="{BB962C8B-B14F-4D97-AF65-F5344CB8AC3E}">
        <p14:creationId xmlns:p14="http://schemas.microsoft.com/office/powerpoint/2010/main" val="1711870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1"/>
          <p:cNvSpPr>
            <a:spLocks/>
          </p:cNvSpPr>
          <p:nvPr/>
        </p:nvSpPr>
        <p:spPr bwMode="auto">
          <a:xfrm>
            <a:off x="2870713"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endParaRPr lang="en-US" sz="1800" dirty="0"/>
          </a:p>
        </p:txBody>
      </p:sp>
      <p:sp>
        <p:nvSpPr>
          <p:cNvPr id="8" name="AutoShape 1"/>
          <p:cNvSpPr>
            <a:spLocks/>
          </p:cNvSpPr>
          <p:nvPr/>
        </p:nvSpPr>
        <p:spPr bwMode="auto">
          <a:xfrm>
            <a:off x="1042092"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Database</a:t>
            </a:r>
            <a:endParaRPr lang="en-US" sz="1800" dirty="0"/>
          </a:p>
        </p:txBody>
      </p:sp>
      <p:sp>
        <p:nvSpPr>
          <p:cNvPr id="4" name="AutoShape 1"/>
          <p:cNvSpPr>
            <a:spLocks/>
          </p:cNvSpPr>
          <p:nvPr/>
        </p:nvSpPr>
        <p:spPr bwMode="auto">
          <a:xfrm>
            <a:off x="1042092" y="2362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Database</a:t>
            </a:r>
            <a:endParaRPr lang="en-US" sz="1800" dirty="0"/>
          </a:p>
        </p:txBody>
      </p:sp>
    </p:spTree>
    <p:extLst>
      <p:ext uri="{BB962C8B-B14F-4D97-AF65-F5344CB8AC3E}">
        <p14:creationId xmlns:p14="http://schemas.microsoft.com/office/powerpoint/2010/main" val="3242307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1"/>
          <p:cNvSpPr>
            <a:spLocks/>
          </p:cNvSpPr>
          <p:nvPr/>
        </p:nvSpPr>
        <p:spPr bwMode="auto">
          <a:xfrm>
            <a:off x="1042092"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Database</a:t>
            </a:r>
            <a:endParaRPr lang="en-US" sz="1800" dirty="0"/>
          </a:p>
        </p:txBody>
      </p:sp>
      <p:sp>
        <p:nvSpPr>
          <p:cNvPr id="8" name="AutoShape 1"/>
          <p:cNvSpPr>
            <a:spLocks/>
          </p:cNvSpPr>
          <p:nvPr/>
        </p:nvSpPr>
        <p:spPr bwMode="auto">
          <a:xfrm>
            <a:off x="1042092" y="2362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Database</a:t>
            </a:r>
            <a:endParaRPr lang="en-US" sz="1800" dirty="0"/>
          </a:p>
        </p:txBody>
      </p:sp>
      <p:sp>
        <p:nvSpPr>
          <p:cNvPr id="4" name="AutoShape 1"/>
          <p:cNvSpPr>
            <a:spLocks/>
          </p:cNvSpPr>
          <p:nvPr/>
        </p:nvSpPr>
        <p:spPr bwMode="auto">
          <a:xfrm>
            <a:off x="2870713" y="2362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Server</a:t>
            </a:r>
            <a:endParaRPr lang="en-US" sz="1800" dirty="0"/>
          </a:p>
        </p:txBody>
      </p:sp>
      <p:sp>
        <p:nvSpPr>
          <p:cNvPr id="5" name="AutoShape 1"/>
          <p:cNvSpPr>
            <a:spLocks/>
          </p:cNvSpPr>
          <p:nvPr/>
        </p:nvSpPr>
        <p:spPr bwMode="auto">
          <a:xfrm>
            <a:off x="2870713"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Tree>
    <p:extLst>
      <p:ext uri="{BB962C8B-B14F-4D97-AF65-F5344CB8AC3E}">
        <p14:creationId xmlns:p14="http://schemas.microsoft.com/office/powerpoint/2010/main" val="714253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1"/>
          <p:cNvSpPr>
            <a:spLocks/>
          </p:cNvSpPr>
          <p:nvPr/>
        </p:nvSpPr>
        <p:spPr bwMode="auto">
          <a:xfrm>
            <a:off x="1042092"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endParaRPr lang="en-US" sz="1800" dirty="0"/>
          </a:p>
        </p:txBody>
      </p:sp>
      <p:sp>
        <p:nvSpPr>
          <p:cNvPr id="8" name="AutoShape 1"/>
          <p:cNvSpPr>
            <a:spLocks/>
          </p:cNvSpPr>
          <p:nvPr/>
        </p:nvSpPr>
        <p:spPr bwMode="auto">
          <a:xfrm>
            <a:off x="1042092" y="2362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Database</a:t>
            </a:r>
            <a:endParaRPr lang="en-US" sz="1800" dirty="0"/>
          </a:p>
        </p:txBody>
      </p:sp>
      <p:sp>
        <p:nvSpPr>
          <p:cNvPr id="4" name="AutoShape 1"/>
          <p:cNvSpPr>
            <a:spLocks/>
          </p:cNvSpPr>
          <p:nvPr/>
        </p:nvSpPr>
        <p:spPr bwMode="auto">
          <a:xfrm>
            <a:off x="2870713" y="2362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Server</a:t>
            </a:r>
            <a:endParaRPr lang="en-US" sz="1800" dirty="0"/>
          </a:p>
        </p:txBody>
      </p:sp>
      <p:sp>
        <p:nvSpPr>
          <p:cNvPr id="5" name="AutoShape 1"/>
          <p:cNvSpPr>
            <a:spLocks/>
          </p:cNvSpPr>
          <p:nvPr/>
        </p:nvSpPr>
        <p:spPr bwMode="auto">
          <a:xfrm>
            <a:off x="2870713"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6" name="AutoShape 1"/>
          <p:cNvSpPr>
            <a:spLocks/>
          </p:cNvSpPr>
          <p:nvPr/>
        </p:nvSpPr>
        <p:spPr bwMode="auto">
          <a:xfrm>
            <a:off x="2870713" y="40386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2" name="Minus 1"/>
          <p:cNvSpPr/>
          <p:nvPr/>
        </p:nvSpPr>
        <p:spPr bwMode="auto">
          <a:xfrm rot="5400000">
            <a:off x="2680009" y="2095578"/>
            <a:ext cx="4572000" cy="1600044"/>
          </a:xfrm>
          <a:prstGeom prst="mathMinus">
            <a:avLst/>
          </a:prstGeom>
          <a:solidFill>
            <a:srgbClr val="090635"/>
          </a:solidFill>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 name="AutoShape 1"/>
          <p:cNvSpPr>
            <a:spLocks/>
          </p:cNvSpPr>
          <p:nvPr/>
        </p:nvSpPr>
        <p:spPr bwMode="auto">
          <a:xfrm>
            <a:off x="5308875" y="22860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Tree>
    <p:extLst>
      <p:ext uri="{BB962C8B-B14F-4D97-AF65-F5344CB8AC3E}">
        <p14:creationId xmlns:p14="http://schemas.microsoft.com/office/powerpoint/2010/main" val="2457181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1"/>
          <p:cNvSpPr>
            <a:spLocks/>
          </p:cNvSpPr>
          <p:nvPr/>
        </p:nvSpPr>
        <p:spPr bwMode="auto">
          <a:xfrm>
            <a:off x="1042092"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endParaRPr lang="en-US" sz="1800" dirty="0"/>
          </a:p>
        </p:txBody>
      </p:sp>
      <p:sp>
        <p:nvSpPr>
          <p:cNvPr id="8" name="AutoShape 1"/>
          <p:cNvSpPr>
            <a:spLocks/>
          </p:cNvSpPr>
          <p:nvPr/>
        </p:nvSpPr>
        <p:spPr bwMode="auto">
          <a:xfrm>
            <a:off x="1042092" y="2362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Database</a:t>
            </a:r>
            <a:endParaRPr lang="en-US" sz="1800" dirty="0"/>
          </a:p>
        </p:txBody>
      </p:sp>
      <p:sp>
        <p:nvSpPr>
          <p:cNvPr id="4" name="AutoShape 1"/>
          <p:cNvSpPr>
            <a:spLocks/>
          </p:cNvSpPr>
          <p:nvPr/>
        </p:nvSpPr>
        <p:spPr bwMode="auto">
          <a:xfrm>
            <a:off x="2870713" y="2362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Server</a:t>
            </a:r>
            <a:endParaRPr lang="en-US" sz="1800" dirty="0"/>
          </a:p>
        </p:txBody>
      </p:sp>
      <p:sp>
        <p:nvSpPr>
          <p:cNvPr id="5" name="AutoShape 1"/>
          <p:cNvSpPr>
            <a:spLocks/>
          </p:cNvSpPr>
          <p:nvPr/>
        </p:nvSpPr>
        <p:spPr bwMode="auto">
          <a:xfrm>
            <a:off x="2870713"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6" name="AutoShape 1"/>
          <p:cNvSpPr>
            <a:spLocks/>
          </p:cNvSpPr>
          <p:nvPr/>
        </p:nvSpPr>
        <p:spPr bwMode="auto">
          <a:xfrm>
            <a:off x="2870713" y="40386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2" name="Minus 1"/>
          <p:cNvSpPr/>
          <p:nvPr/>
        </p:nvSpPr>
        <p:spPr bwMode="auto">
          <a:xfrm rot="5400000">
            <a:off x="433928" y="3314778"/>
            <a:ext cx="8991600" cy="1600044"/>
          </a:xfrm>
          <a:prstGeom prst="mathMinus">
            <a:avLst/>
          </a:prstGeom>
          <a:solidFill>
            <a:srgbClr val="090635"/>
          </a:solidFill>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 name="AutoShape 1"/>
          <p:cNvSpPr>
            <a:spLocks/>
          </p:cNvSpPr>
          <p:nvPr/>
        </p:nvSpPr>
        <p:spPr bwMode="auto">
          <a:xfrm>
            <a:off x="5308875" y="7620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
        <p:nvSpPr>
          <p:cNvPr id="10" name="AutoShape 1"/>
          <p:cNvSpPr>
            <a:spLocks/>
          </p:cNvSpPr>
          <p:nvPr/>
        </p:nvSpPr>
        <p:spPr bwMode="auto">
          <a:xfrm>
            <a:off x="5308875" y="4114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
        <p:nvSpPr>
          <p:cNvPr id="11" name="AutoShape 1"/>
          <p:cNvSpPr>
            <a:spLocks/>
          </p:cNvSpPr>
          <p:nvPr/>
        </p:nvSpPr>
        <p:spPr bwMode="auto">
          <a:xfrm>
            <a:off x="2870713" y="5791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Tree>
    <p:extLst>
      <p:ext uri="{BB962C8B-B14F-4D97-AF65-F5344CB8AC3E}">
        <p14:creationId xmlns:p14="http://schemas.microsoft.com/office/powerpoint/2010/main" val="682343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1"/>
          <p:cNvSpPr>
            <a:spLocks/>
          </p:cNvSpPr>
          <p:nvPr/>
        </p:nvSpPr>
        <p:spPr bwMode="auto">
          <a:xfrm>
            <a:off x="1346862"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endParaRPr lang="en-US" sz="1800" dirty="0"/>
          </a:p>
        </p:txBody>
      </p:sp>
      <p:sp>
        <p:nvSpPr>
          <p:cNvPr id="8" name="AutoShape 1"/>
          <p:cNvSpPr>
            <a:spLocks/>
          </p:cNvSpPr>
          <p:nvPr/>
        </p:nvSpPr>
        <p:spPr bwMode="auto">
          <a:xfrm>
            <a:off x="1346862" y="2362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Database</a:t>
            </a:r>
            <a:endParaRPr lang="en-US" sz="1800" dirty="0"/>
          </a:p>
        </p:txBody>
      </p:sp>
      <p:sp>
        <p:nvSpPr>
          <p:cNvPr id="4" name="AutoShape 1"/>
          <p:cNvSpPr>
            <a:spLocks/>
          </p:cNvSpPr>
          <p:nvPr/>
        </p:nvSpPr>
        <p:spPr bwMode="auto">
          <a:xfrm>
            <a:off x="5232683" y="1828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Server</a:t>
            </a:r>
            <a:endParaRPr lang="en-US" sz="1800" dirty="0"/>
          </a:p>
        </p:txBody>
      </p:sp>
      <p:sp>
        <p:nvSpPr>
          <p:cNvPr id="5" name="AutoShape 1"/>
          <p:cNvSpPr>
            <a:spLocks/>
          </p:cNvSpPr>
          <p:nvPr/>
        </p:nvSpPr>
        <p:spPr bwMode="auto">
          <a:xfrm>
            <a:off x="5232683" y="1524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6" name="AutoShape 1"/>
          <p:cNvSpPr>
            <a:spLocks/>
          </p:cNvSpPr>
          <p:nvPr/>
        </p:nvSpPr>
        <p:spPr bwMode="auto">
          <a:xfrm>
            <a:off x="5232683" y="3505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2" name="Minus 1"/>
          <p:cNvSpPr/>
          <p:nvPr/>
        </p:nvSpPr>
        <p:spPr bwMode="auto">
          <a:xfrm rot="5400000">
            <a:off x="2795898" y="3314778"/>
            <a:ext cx="8991600" cy="1600044"/>
          </a:xfrm>
          <a:prstGeom prst="mathMinus">
            <a:avLst/>
          </a:prstGeom>
          <a:solidFill>
            <a:srgbClr val="090635"/>
          </a:solidFill>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 name="AutoShape 1"/>
          <p:cNvSpPr>
            <a:spLocks/>
          </p:cNvSpPr>
          <p:nvPr/>
        </p:nvSpPr>
        <p:spPr bwMode="auto">
          <a:xfrm>
            <a:off x="7670845" y="15240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
        <p:nvSpPr>
          <p:cNvPr id="10" name="AutoShape 1"/>
          <p:cNvSpPr>
            <a:spLocks/>
          </p:cNvSpPr>
          <p:nvPr/>
        </p:nvSpPr>
        <p:spPr bwMode="auto">
          <a:xfrm>
            <a:off x="7670845" y="4876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
        <p:nvSpPr>
          <p:cNvPr id="11" name="AutoShape 1"/>
          <p:cNvSpPr>
            <a:spLocks/>
          </p:cNvSpPr>
          <p:nvPr/>
        </p:nvSpPr>
        <p:spPr bwMode="auto">
          <a:xfrm>
            <a:off x="5232683" y="51816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12" name="AutoShape 1"/>
          <p:cNvSpPr>
            <a:spLocks/>
          </p:cNvSpPr>
          <p:nvPr/>
        </p:nvSpPr>
        <p:spPr bwMode="auto">
          <a:xfrm>
            <a:off x="7670845" y="32004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
        <p:nvSpPr>
          <p:cNvPr id="13" name="AutoShape 1"/>
          <p:cNvSpPr>
            <a:spLocks/>
          </p:cNvSpPr>
          <p:nvPr/>
        </p:nvSpPr>
        <p:spPr bwMode="auto">
          <a:xfrm>
            <a:off x="5308875" y="68580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14" name="AutoShape 1"/>
          <p:cNvSpPr>
            <a:spLocks/>
          </p:cNvSpPr>
          <p:nvPr/>
        </p:nvSpPr>
        <p:spPr bwMode="auto">
          <a:xfrm>
            <a:off x="3327869" y="685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p>
          <a:p>
            <a:pPr algn="ctr"/>
            <a:r>
              <a:rPr lang="en-US" sz="1800" dirty="0" smtClean="0"/>
              <a:t>Cache</a:t>
            </a:r>
            <a:endParaRPr lang="en-US" sz="1800" dirty="0"/>
          </a:p>
        </p:txBody>
      </p:sp>
      <p:sp>
        <p:nvSpPr>
          <p:cNvPr id="15" name="AutoShape 1"/>
          <p:cNvSpPr>
            <a:spLocks/>
          </p:cNvSpPr>
          <p:nvPr/>
        </p:nvSpPr>
        <p:spPr bwMode="auto">
          <a:xfrm>
            <a:off x="3327869" y="2362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p>
          <a:p>
            <a:pPr algn="ctr"/>
            <a:r>
              <a:rPr lang="en-US" sz="1800" dirty="0" smtClean="0"/>
              <a:t>Cache</a:t>
            </a:r>
            <a:endParaRPr lang="en-US" sz="1800" dirty="0"/>
          </a:p>
        </p:txBody>
      </p:sp>
    </p:spTree>
    <p:extLst>
      <p:ext uri="{BB962C8B-B14F-4D97-AF65-F5344CB8AC3E}">
        <p14:creationId xmlns:p14="http://schemas.microsoft.com/office/powerpoint/2010/main" val="2787725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1"/>
          <p:cNvSpPr>
            <a:spLocks/>
          </p:cNvSpPr>
          <p:nvPr/>
        </p:nvSpPr>
        <p:spPr bwMode="auto">
          <a:xfrm>
            <a:off x="280166" y="304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endParaRPr lang="en-US" sz="1800" dirty="0"/>
          </a:p>
        </p:txBody>
      </p:sp>
      <p:sp>
        <p:nvSpPr>
          <p:cNvPr id="8" name="AutoShape 1"/>
          <p:cNvSpPr>
            <a:spLocks/>
          </p:cNvSpPr>
          <p:nvPr/>
        </p:nvSpPr>
        <p:spPr bwMode="auto">
          <a:xfrm>
            <a:off x="280166" y="2362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Database</a:t>
            </a:r>
            <a:endParaRPr lang="en-US" sz="1800" dirty="0"/>
          </a:p>
        </p:txBody>
      </p:sp>
      <p:sp>
        <p:nvSpPr>
          <p:cNvPr id="4" name="AutoShape 1"/>
          <p:cNvSpPr>
            <a:spLocks/>
          </p:cNvSpPr>
          <p:nvPr/>
        </p:nvSpPr>
        <p:spPr bwMode="auto">
          <a:xfrm>
            <a:off x="5232683" y="1828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 Server</a:t>
            </a:r>
            <a:endParaRPr lang="en-US" sz="1800" dirty="0"/>
          </a:p>
        </p:txBody>
      </p:sp>
      <p:sp>
        <p:nvSpPr>
          <p:cNvPr id="5" name="AutoShape 1"/>
          <p:cNvSpPr>
            <a:spLocks/>
          </p:cNvSpPr>
          <p:nvPr/>
        </p:nvSpPr>
        <p:spPr bwMode="auto">
          <a:xfrm>
            <a:off x="5232683" y="1524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6" name="AutoShape 1"/>
          <p:cNvSpPr>
            <a:spLocks/>
          </p:cNvSpPr>
          <p:nvPr/>
        </p:nvSpPr>
        <p:spPr bwMode="auto">
          <a:xfrm>
            <a:off x="5232683" y="3505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2" name="Minus 1"/>
          <p:cNvSpPr/>
          <p:nvPr/>
        </p:nvSpPr>
        <p:spPr bwMode="auto">
          <a:xfrm rot="5400000">
            <a:off x="2908371" y="3162378"/>
            <a:ext cx="8991600" cy="1600044"/>
          </a:xfrm>
          <a:prstGeom prst="mathMinus">
            <a:avLst/>
          </a:prstGeom>
          <a:solidFill>
            <a:srgbClr val="090635">
              <a:alpha val="47000"/>
            </a:srgbClr>
          </a:solidFill>
          <a:ln>
            <a:headEnd type="none" w="med" len="med"/>
            <a:tailEnd type="none" w="med" len="med"/>
          </a:ln>
          <a:extLst/>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200" b="0" i="0" u="none" strike="noStrike" cap="none" normalizeH="0" baseline="0" smtClean="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 name="AutoShape 1"/>
          <p:cNvSpPr>
            <a:spLocks/>
          </p:cNvSpPr>
          <p:nvPr/>
        </p:nvSpPr>
        <p:spPr bwMode="auto">
          <a:xfrm>
            <a:off x="7899422" y="9906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
        <p:nvSpPr>
          <p:cNvPr id="10" name="AutoShape 1"/>
          <p:cNvSpPr>
            <a:spLocks/>
          </p:cNvSpPr>
          <p:nvPr/>
        </p:nvSpPr>
        <p:spPr bwMode="auto">
          <a:xfrm>
            <a:off x="7899422" y="4648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
        <p:nvSpPr>
          <p:cNvPr id="11" name="AutoShape 1"/>
          <p:cNvSpPr>
            <a:spLocks/>
          </p:cNvSpPr>
          <p:nvPr/>
        </p:nvSpPr>
        <p:spPr bwMode="auto">
          <a:xfrm>
            <a:off x="5232683" y="51816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12" name="AutoShape 1"/>
          <p:cNvSpPr>
            <a:spLocks/>
          </p:cNvSpPr>
          <p:nvPr/>
        </p:nvSpPr>
        <p:spPr bwMode="auto">
          <a:xfrm>
            <a:off x="7899422" y="28194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Load Balancer</a:t>
            </a:r>
            <a:endParaRPr lang="en-US" sz="1800" dirty="0"/>
          </a:p>
        </p:txBody>
      </p:sp>
      <p:sp>
        <p:nvSpPr>
          <p:cNvPr id="13" name="AutoShape 1"/>
          <p:cNvSpPr>
            <a:spLocks/>
          </p:cNvSpPr>
          <p:nvPr/>
        </p:nvSpPr>
        <p:spPr bwMode="auto">
          <a:xfrm>
            <a:off x="5308875" y="68580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Server</a:t>
            </a:r>
            <a:endParaRPr lang="en-US" sz="1800" dirty="0"/>
          </a:p>
        </p:txBody>
      </p:sp>
      <p:sp>
        <p:nvSpPr>
          <p:cNvPr id="14" name="AutoShape 1"/>
          <p:cNvSpPr>
            <a:spLocks/>
          </p:cNvSpPr>
          <p:nvPr/>
        </p:nvSpPr>
        <p:spPr bwMode="auto">
          <a:xfrm>
            <a:off x="2261173" y="3048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p>
          <a:p>
            <a:pPr algn="ctr"/>
            <a:r>
              <a:rPr lang="en-US" sz="1800" dirty="0" smtClean="0"/>
              <a:t>Cache</a:t>
            </a:r>
            <a:endParaRPr lang="en-US" sz="1800" dirty="0"/>
          </a:p>
        </p:txBody>
      </p:sp>
      <p:sp>
        <p:nvSpPr>
          <p:cNvPr id="15" name="AutoShape 1"/>
          <p:cNvSpPr>
            <a:spLocks/>
          </p:cNvSpPr>
          <p:nvPr/>
        </p:nvSpPr>
        <p:spPr bwMode="auto">
          <a:xfrm>
            <a:off x="2261173" y="2362200"/>
            <a:ext cx="1600044" cy="1524000"/>
          </a:xfrm>
          <a:prstGeom prst="roundRect">
            <a:avLst>
              <a:gd name="adj" fmla="val 15000"/>
            </a:avLst>
          </a:prstGeom>
          <a:solidFill>
            <a:srgbClr val="F79646"/>
          </a:solidFill>
          <a:ln>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lIns="0" tIns="0" rIns="0" bIns="0" anchor="ctr" anchorCtr="1">
            <a:normAutofit/>
          </a:bodyPr>
          <a:lstStyle/>
          <a:p>
            <a:pPr algn="ctr"/>
            <a:r>
              <a:rPr lang="en-US" sz="1800" dirty="0" smtClean="0"/>
              <a:t>Application</a:t>
            </a:r>
          </a:p>
          <a:p>
            <a:pPr algn="ctr"/>
            <a:r>
              <a:rPr lang="en-US" sz="1800" dirty="0" smtClean="0"/>
              <a:t>Database</a:t>
            </a:r>
          </a:p>
          <a:p>
            <a:pPr algn="ctr"/>
            <a:r>
              <a:rPr lang="en-US" sz="1800" dirty="0" smtClean="0"/>
              <a:t>Cache</a:t>
            </a:r>
            <a:endParaRPr lang="en-US" sz="1800" dirty="0"/>
          </a:p>
        </p:txBody>
      </p:sp>
      <p:cxnSp>
        <p:nvCxnSpPr>
          <p:cNvPr id="16" name="Straight Connector 15"/>
          <p:cNvCxnSpPr>
            <a:stCxn id="7" idx="2"/>
            <a:endCxn id="8" idx="0"/>
          </p:cNvCxnSpPr>
          <p:nvPr/>
        </p:nvCxnSpPr>
        <p:spPr bwMode="auto">
          <a:xfrm>
            <a:off x="1080188" y="1828800"/>
            <a:ext cx="0" cy="5334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Straight Connector 26"/>
          <p:cNvCxnSpPr>
            <a:stCxn id="14" idx="2"/>
            <a:endCxn id="15" idx="0"/>
          </p:cNvCxnSpPr>
          <p:nvPr/>
        </p:nvCxnSpPr>
        <p:spPr bwMode="auto">
          <a:xfrm>
            <a:off x="3061195" y="1828800"/>
            <a:ext cx="0" cy="5334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9" name="Straight Connector 28"/>
          <p:cNvCxnSpPr/>
          <p:nvPr/>
        </p:nvCxnSpPr>
        <p:spPr bwMode="auto">
          <a:xfrm>
            <a:off x="1880210" y="1066800"/>
            <a:ext cx="380963" cy="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Straight Connector 35"/>
          <p:cNvCxnSpPr>
            <a:stCxn id="7" idx="3"/>
          </p:cNvCxnSpPr>
          <p:nvPr/>
        </p:nvCxnSpPr>
        <p:spPr bwMode="auto">
          <a:xfrm>
            <a:off x="1880210" y="1066800"/>
            <a:ext cx="457155" cy="12954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4" name="Straight Connector 43"/>
          <p:cNvCxnSpPr>
            <a:stCxn id="14" idx="3"/>
            <a:endCxn id="5" idx="1"/>
          </p:cNvCxnSpPr>
          <p:nvPr/>
        </p:nvCxnSpPr>
        <p:spPr bwMode="auto">
          <a:xfrm flipV="1">
            <a:off x="3861217" y="914400"/>
            <a:ext cx="1371466" cy="1524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Straight Connector 45"/>
          <p:cNvCxnSpPr>
            <a:stCxn id="14" idx="3"/>
            <a:endCxn id="4" idx="1"/>
          </p:cNvCxnSpPr>
          <p:nvPr/>
        </p:nvCxnSpPr>
        <p:spPr bwMode="auto">
          <a:xfrm>
            <a:off x="3861217" y="1066800"/>
            <a:ext cx="1371466" cy="15240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8" name="Straight Connector 47"/>
          <p:cNvCxnSpPr>
            <a:stCxn id="14" idx="3"/>
            <a:endCxn id="6" idx="1"/>
          </p:cNvCxnSpPr>
          <p:nvPr/>
        </p:nvCxnSpPr>
        <p:spPr bwMode="auto">
          <a:xfrm>
            <a:off x="3861217" y="1066800"/>
            <a:ext cx="1371466" cy="32004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0" name="Straight Connector 49"/>
          <p:cNvCxnSpPr>
            <a:stCxn id="14" idx="3"/>
            <a:endCxn id="11" idx="1"/>
          </p:cNvCxnSpPr>
          <p:nvPr/>
        </p:nvCxnSpPr>
        <p:spPr bwMode="auto">
          <a:xfrm>
            <a:off x="3861217" y="1066800"/>
            <a:ext cx="1371466" cy="48768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2" name="Straight Connector 51"/>
          <p:cNvCxnSpPr>
            <a:stCxn id="14" idx="3"/>
            <a:endCxn id="13" idx="1"/>
          </p:cNvCxnSpPr>
          <p:nvPr/>
        </p:nvCxnSpPr>
        <p:spPr bwMode="auto">
          <a:xfrm>
            <a:off x="3861217" y="1066800"/>
            <a:ext cx="1447659" cy="65532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 name="Straight Connector 60"/>
          <p:cNvCxnSpPr>
            <a:stCxn id="9" idx="1"/>
            <a:endCxn id="5" idx="3"/>
          </p:cNvCxnSpPr>
          <p:nvPr/>
        </p:nvCxnSpPr>
        <p:spPr bwMode="auto">
          <a:xfrm flipH="1" flipV="1">
            <a:off x="6832726" y="914400"/>
            <a:ext cx="1066696" cy="8382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4" name="Straight Connector 63"/>
          <p:cNvCxnSpPr>
            <a:stCxn id="9" idx="1"/>
          </p:cNvCxnSpPr>
          <p:nvPr/>
        </p:nvCxnSpPr>
        <p:spPr bwMode="auto">
          <a:xfrm flipH="1">
            <a:off x="6832726" y="1752600"/>
            <a:ext cx="1066696" cy="8382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8" name="Straight Connector 67"/>
          <p:cNvCxnSpPr>
            <a:stCxn id="9" idx="1"/>
            <a:endCxn id="6" idx="3"/>
          </p:cNvCxnSpPr>
          <p:nvPr/>
        </p:nvCxnSpPr>
        <p:spPr bwMode="auto">
          <a:xfrm flipH="1">
            <a:off x="6832726" y="1752600"/>
            <a:ext cx="1066696" cy="25146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0" name="Straight Connector 69"/>
          <p:cNvCxnSpPr>
            <a:endCxn id="11" idx="3"/>
          </p:cNvCxnSpPr>
          <p:nvPr/>
        </p:nvCxnSpPr>
        <p:spPr bwMode="auto">
          <a:xfrm flipH="1">
            <a:off x="6832726" y="1752600"/>
            <a:ext cx="1066696" cy="41910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2" name="Straight Connector 71"/>
          <p:cNvCxnSpPr>
            <a:stCxn id="9" idx="1"/>
            <a:endCxn id="13" idx="3"/>
          </p:cNvCxnSpPr>
          <p:nvPr/>
        </p:nvCxnSpPr>
        <p:spPr bwMode="auto">
          <a:xfrm flipH="1">
            <a:off x="6908919" y="1752600"/>
            <a:ext cx="990503" cy="58674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4" name="Straight Connector 73"/>
          <p:cNvCxnSpPr>
            <a:stCxn id="12" idx="1"/>
            <a:endCxn id="5" idx="3"/>
          </p:cNvCxnSpPr>
          <p:nvPr/>
        </p:nvCxnSpPr>
        <p:spPr bwMode="auto">
          <a:xfrm flipH="1" flipV="1">
            <a:off x="6832726" y="914400"/>
            <a:ext cx="1066696" cy="26670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7" name="Straight Connector 76"/>
          <p:cNvCxnSpPr>
            <a:stCxn id="12" idx="1"/>
            <a:endCxn id="4" idx="3"/>
          </p:cNvCxnSpPr>
          <p:nvPr/>
        </p:nvCxnSpPr>
        <p:spPr bwMode="auto">
          <a:xfrm flipH="1" flipV="1">
            <a:off x="6832726" y="2590800"/>
            <a:ext cx="1066696" cy="9906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0" name="Straight Connector 79"/>
          <p:cNvCxnSpPr>
            <a:endCxn id="6" idx="3"/>
          </p:cNvCxnSpPr>
          <p:nvPr/>
        </p:nvCxnSpPr>
        <p:spPr bwMode="auto">
          <a:xfrm flipH="1">
            <a:off x="6832726" y="3581400"/>
            <a:ext cx="1066696" cy="6858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2" name="Straight Connector 81"/>
          <p:cNvCxnSpPr>
            <a:stCxn id="12" idx="1"/>
            <a:endCxn id="11" idx="3"/>
          </p:cNvCxnSpPr>
          <p:nvPr/>
        </p:nvCxnSpPr>
        <p:spPr bwMode="auto">
          <a:xfrm flipH="1">
            <a:off x="6832726" y="3581400"/>
            <a:ext cx="1066696" cy="23622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5" name="Straight Connector 84"/>
          <p:cNvCxnSpPr>
            <a:stCxn id="12" idx="1"/>
            <a:endCxn id="13" idx="3"/>
          </p:cNvCxnSpPr>
          <p:nvPr/>
        </p:nvCxnSpPr>
        <p:spPr bwMode="auto">
          <a:xfrm flipH="1">
            <a:off x="6908919" y="3581400"/>
            <a:ext cx="990503" cy="40386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7" name="Straight Connector 86"/>
          <p:cNvCxnSpPr>
            <a:stCxn id="10" idx="1"/>
            <a:endCxn id="5" idx="3"/>
          </p:cNvCxnSpPr>
          <p:nvPr/>
        </p:nvCxnSpPr>
        <p:spPr bwMode="auto">
          <a:xfrm flipH="1" flipV="1">
            <a:off x="6832726" y="914400"/>
            <a:ext cx="1066696" cy="44958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9" name="Straight Connector 88"/>
          <p:cNvCxnSpPr>
            <a:stCxn id="10" idx="1"/>
            <a:endCxn id="4" idx="3"/>
          </p:cNvCxnSpPr>
          <p:nvPr/>
        </p:nvCxnSpPr>
        <p:spPr bwMode="auto">
          <a:xfrm flipH="1" flipV="1">
            <a:off x="6832726" y="2590800"/>
            <a:ext cx="1066696" cy="28194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1" name="Straight Connector 90"/>
          <p:cNvCxnSpPr>
            <a:stCxn id="10" idx="1"/>
            <a:endCxn id="6" idx="3"/>
          </p:cNvCxnSpPr>
          <p:nvPr/>
        </p:nvCxnSpPr>
        <p:spPr bwMode="auto">
          <a:xfrm flipH="1" flipV="1">
            <a:off x="6832726" y="4267200"/>
            <a:ext cx="1066696" cy="11430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3" name="Straight Connector 92"/>
          <p:cNvCxnSpPr>
            <a:stCxn id="10" idx="1"/>
            <a:endCxn id="11" idx="3"/>
          </p:cNvCxnSpPr>
          <p:nvPr/>
        </p:nvCxnSpPr>
        <p:spPr bwMode="auto">
          <a:xfrm flipH="1">
            <a:off x="6832726" y="5410200"/>
            <a:ext cx="1066696" cy="5334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5" name="Straight Connector 94"/>
          <p:cNvCxnSpPr>
            <a:stCxn id="10" idx="1"/>
            <a:endCxn id="13" idx="3"/>
          </p:cNvCxnSpPr>
          <p:nvPr/>
        </p:nvCxnSpPr>
        <p:spPr bwMode="auto">
          <a:xfrm flipH="1">
            <a:off x="6908919" y="5410200"/>
            <a:ext cx="990503" cy="22098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8" name="Straight Connector 97"/>
          <p:cNvCxnSpPr>
            <a:stCxn id="10" idx="1"/>
            <a:endCxn id="13" idx="3"/>
          </p:cNvCxnSpPr>
          <p:nvPr/>
        </p:nvCxnSpPr>
        <p:spPr bwMode="auto">
          <a:xfrm flipH="1">
            <a:off x="6908919" y="5410200"/>
            <a:ext cx="990503" cy="2209800"/>
          </a:xfrm>
          <a:prstGeom prst="line">
            <a:avLst/>
          </a:prstGeom>
          <a:blipFill dpi="0" rotWithShape="0">
            <a:blip r:embed="rId3"/>
            <a:srcRect/>
            <a:tile tx="0" ty="0" sx="100000" sy="100000" flip="none" algn="tl"/>
          </a:blip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392777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14775</TotalTime>
  <Words>580</Words>
  <Application>Microsoft Macintosh PowerPoint</Application>
  <PresentationFormat>Custom</PresentationFormat>
  <Paragraphs>134</Paragraphs>
  <Slides>11</Slides>
  <Notes>10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ChefDk3.2Template</vt:lpstr>
      <vt:lpstr>Macro Infrastructure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Rebekah Everest</cp:lastModifiedBy>
  <cp:revision>1667</cp:revision>
  <cp:lastPrinted>2015-02-07T23:49:10Z</cp:lastPrinted>
  <dcterms:created xsi:type="dcterms:W3CDTF">2012-09-13T17:36:07Z</dcterms:created>
  <dcterms:modified xsi:type="dcterms:W3CDTF">2016-02-12T18:53:03Z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